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29" autoAdjust="0"/>
  </p:normalViewPr>
  <p:slideViewPr>
    <p:cSldViewPr>
      <p:cViewPr varScale="1">
        <p:scale>
          <a:sx n="105" d="100"/>
          <a:sy n="105" d="100"/>
        </p:scale>
        <p:origin x="-17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D9A4BEA-C2BB-4C81-B5AA-20490185DDDA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983C6C-0A4C-4C69-B511-AC69004BCBC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3" y="1124744"/>
            <a:ext cx="5542965" cy="194421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Дума Томского района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Счетная палата</a:t>
            </a:r>
            <a:b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«Томский район»</a:t>
            </a:r>
            <a:endParaRPr lang="ru-RU" sz="31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3429000"/>
            <a:ext cx="5712179" cy="158417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Отчет о работе </a:t>
            </a:r>
          </a:p>
          <a:p>
            <a:r>
              <a:rPr lang="ru-RU" sz="5400" b="1" dirty="0" smtClean="0">
                <a:solidFill>
                  <a:srgbClr val="C00000"/>
                </a:solidFill>
              </a:rPr>
              <a:t>за 2017 год.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5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1584176" cy="17946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4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75252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Подготовили </a:t>
            </a:r>
            <a:r>
              <a:rPr lang="ru-RU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отчетов о проведенных контрольных мероприятиях Председателю Думы Томского района и Главе Томского района.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Представили отчет о работе за 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 депутатам Думы Томского района и Главе Томского района.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Утвердили на заседании Думы Томского района план работы Счетной палаты на 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2017год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Ознакомили депутатов Думы Томского района с отчетами по </a:t>
            </a:r>
            <a:r>
              <a:rPr lang="ru-RU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контрольным мероприятиям.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Приняли участие во всех заседаниях Думы Томского района и ее комитетов;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Приняли участие в заседаниях Координационного совета представительных органов; </a:t>
            </a:r>
          </a:p>
          <a:p>
            <a:pPr algn="just">
              <a:lnSpc>
                <a:spcPct val="90000"/>
              </a:lnSpc>
            </a:pP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Подготовили и разместили </a:t>
            </a:r>
            <a:r>
              <a:rPr lang="ru-RU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материалов о работе Счетной палаты на сайте администрации Томского района в сети «Интернет»</a:t>
            </a:r>
            <a:r>
              <a:rPr lang="ru-RU" sz="3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Информационная деятельность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5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1" cy="43924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Счетная палата заключила соглашения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сотрудничестве и информационном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взаимодействии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4728" y="2204864"/>
            <a:ext cx="2016224" cy="43924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прокуратурой Томского района, отделом МВД по Томскому району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9792" y="2204864"/>
            <a:ext cx="2016224" cy="43924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Управлением Федерального казначейства по Томской области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040" y="2204864"/>
            <a:ext cx="1872208" cy="43924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Контрольно-Счетной палатой Томской области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20272" y="2240868"/>
            <a:ext cx="1944216" cy="435648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Администра-циями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сельских поселений, расположен-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ных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территории Томского района</a:t>
            </a:r>
          </a:p>
        </p:txBody>
      </p:sp>
      <p:pic>
        <p:nvPicPr>
          <p:cNvPr id="8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5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568951" cy="46085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2018 году, как и в предыдущих периодах, деятельность палаты будет направлена на проведение 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контрольных  и экспертно-аналитических 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мероприятий в отношении намечаемых, </a:t>
            </a:r>
            <a:r>
              <a:rPr lang="ru-RU" sz="4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осуществ-ляемых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уже произведенных расходов бюджета и регулярное представление  Думе  и Администрации Томского района информации о </a:t>
            </a:r>
            <a:r>
              <a:rPr lang="ru-RU" sz="4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их результатах.</a:t>
            </a:r>
            <a:endParaRPr lang="ru-RU" sz="4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на 2018год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7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96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2663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47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875402"/>
            <a:ext cx="7848872" cy="44644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Принципы деятельности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48864"/>
            <a:ext cx="7848872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Законность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780928"/>
            <a:ext cx="7848872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Объективность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645024"/>
            <a:ext cx="7848872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Эффективность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7848872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Независимость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5301208"/>
            <a:ext cx="7848872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Гласность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6093296"/>
            <a:ext cx="7848872" cy="4932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bg2">
                    <a:lumMod val="10000"/>
                  </a:schemeClr>
                </a:solidFill>
              </a:rPr>
              <a:t>Открытость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29614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78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1" cy="47133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Объекты внешнего муниципального финансового контроля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772816"/>
            <a:ext cx="1944216" cy="31683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Органы местного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самоуправ-ления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муниципаль-ные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органы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55776" y="1772816"/>
            <a:ext cx="1872208" cy="31683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Муниципа-льные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 учреждения</a:t>
            </a: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Franklin Gothic Medium" pitchFamily="34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(бюджетные, казенные,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автономные)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35996" y="1772816"/>
            <a:ext cx="1908212" cy="31683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Муниципа-льные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унитарные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предприятия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Томского района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8224" y="1772816"/>
            <a:ext cx="2088232" cy="31683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Иные организации, если используют имущество, находящееся в собственности района</a:t>
            </a:r>
          </a:p>
        </p:txBody>
      </p:sp>
      <p:sp>
        <p:nvSpPr>
          <p:cNvPr id="8" name="Овал 7"/>
          <p:cNvSpPr/>
          <p:nvPr/>
        </p:nvSpPr>
        <p:spPr>
          <a:xfrm>
            <a:off x="467544" y="5085184"/>
            <a:ext cx="8136904" cy="15841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80000"/>
              </a:lnSpc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Иные организации путем осуществления  проверки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соблюдения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условий получения ими субсидий, кредитов, гарантий за счет средств  местного бюджета</a:t>
            </a:r>
          </a:p>
        </p:txBody>
      </p:sp>
      <p:pic>
        <p:nvPicPr>
          <p:cNvPr id="9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8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Утверждена номенклатура дел. Заведено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дел по основной деятельности и кадровому обеспечению.</a:t>
            </a: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Разработаны и утверждены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стандарта внешнего муниципального финансового контроля.</a:t>
            </a: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Приняты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распоряжений по основной деятельности, составлено и отправлено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документа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основной деятельности, принято и рассмотрено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входящих документов.</a:t>
            </a: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Размещено 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материалов на страничке Счетной палаты в разделе Думы Томского района на сайте администрации Томского района в сети «Интернет».</a:t>
            </a:r>
          </a:p>
          <a:p>
            <a:pPr algn="just">
              <a:lnSpc>
                <a:spcPct val="80000"/>
              </a:lnSpc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Рассмотрено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обращения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 и юридических лиц, по ним даны ответы.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Организационная деятельность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37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7" cy="475252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ru-RU" sz="4000" b="1" dirty="0" smtClean="0">
              <a:latin typeface="Franklin Gothic Medium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Проведено </a:t>
            </a:r>
            <a:r>
              <a:rPr lang="ru-RU" sz="4000" b="1" dirty="0" smtClean="0">
                <a:solidFill>
                  <a:srgbClr val="FF0000"/>
                </a:solidFill>
                <a:latin typeface="Franklin Gothic Medium" pitchFamily="34" charset="0"/>
              </a:rPr>
              <a:t>12</a:t>
            </a:r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контрольных мероприятий, по их результатам составлено </a:t>
            </a:r>
            <a:r>
              <a:rPr lang="ru-RU" sz="4000" b="1" dirty="0" smtClean="0">
                <a:solidFill>
                  <a:srgbClr val="FF0000"/>
                </a:solidFill>
                <a:latin typeface="Franklin Gothic Medium" pitchFamily="34" charset="0"/>
              </a:rPr>
              <a:t>12</a:t>
            </a:r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актов.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Выдано </a:t>
            </a:r>
            <a:r>
              <a:rPr lang="ru-RU" sz="4000" b="1" dirty="0" smtClean="0">
                <a:solidFill>
                  <a:srgbClr val="FF0000"/>
                </a:solidFill>
                <a:latin typeface="Franklin Gothic Medium" pitchFamily="34" charset="0"/>
              </a:rPr>
              <a:t>11</a:t>
            </a:r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 представлений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по устранению недостатков и допущенных нарушений, их причин и условий, им способствующих.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Franklin Gothic Medium" pitchFamily="34" charset="0"/>
              </a:rPr>
              <a:t>6</a:t>
            </a:r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 представлений 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Franklin Gothic Medium" pitchFamily="34" charset="0"/>
              </a:rPr>
              <a:t>сняты с контроля.</a:t>
            </a:r>
          </a:p>
          <a:p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Контрольные мероприятия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1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280920" cy="44644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Экспертно-аналитические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мероприятия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691680" y="2204864"/>
            <a:ext cx="5976664" cy="108012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29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мероприятий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3429000"/>
            <a:ext cx="1944216" cy="30963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23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 итогам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внешней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проверки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отчетов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 исполнении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бюджетов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5776" y="3429000"/>
            <a:ext cx="1944216" cy="30963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4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 проекты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решений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 внесении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изменений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 бюджет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80013" y="3429000"/>
            <a:ext cx="1908212" cy="30963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отчет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исполнении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Томского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32240" y="3429000"/>
            <a:ext cx="2088232" cy="309634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проект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Томского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и плановый период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2019,2020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pic>
        <p:nvPicPr>
          <p:cNvPr id="10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04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4752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 результате проведения контрольных и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экспертно-аналитических </a:t>
            </a:r>
            <a:r>
              <a:rPr lang="ru-RU" sz="2400" b="1" dirty="0" smtClean="0">
                <a:solidFill>
                  <a:srgbClr val="C00000"/>
                </a:solidFill>
              </a:rPr>
              <a:t>мероприятий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проверками </a:t>
            </a:r>
            <a:r>
              <a:rPr lang="ru-RU" sz="2400" b="1" dirty="0" smtClean="0">
                <a:solidFill>
                  <a:srgbClr val="C00000"/>
                </a:solidFill>
              </a:rPr>
              <a:t>охвачено: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71600" y="1700808"/>
            <a:ext cx="7272808" cy="151216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</a:rPr>
              <a:t>36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объектов,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из них: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3429000"/>
            <a:ext cx="2304256" cy="288032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>
                <a:solidFill>
                  <a:schemeClr val="tx2">
                    <a:lumMod val="75000"/>
                  </a:schemeClr>
                </a:solidFill>
              </a:rPr>
              <a:t>22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органа местного самоуправления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3429000"/>
            <a:ext cx="2304256" cy="29523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муниципальных учреждений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28184" y="3429000"/>
            <a:ext cx="2232248" cy="29523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>
                <a:solidFill>
                  <a:schemeClr val="tx2">
                    <a:lumMod val="75000"/>
                  </a:schemeClr>
                </a:solidFill>
              </a:rPr>
              <a:t>8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органов Администрации Томского района</a:t>
            </a:r>
          </a:p>
        </p:txBody>
      </p:sp>
      <p:pic>
        <p:nvPicPr>
          <p:cNvPr id="8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8" y="260648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1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2 383 362,9 тысяч рублей</a:t>
            </a:r>
            <a:endParaRPr lang="ru-RU" sz="8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 проверенных бюджетных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составил: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029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293657"/>
              </p:ext>
            </p:extLst>
          </p:nvPr>
        </p:nvGraphicFramePr>
        <p:xfrm>
          <a:off x="250825" y="1268413"/>
          <a:ext cx="8642349" cy="5486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89127"/>
                <a:gridCol w="2736304"/>
                <a:gridCol w="20169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Вид финансового</a:t>
                      </a:r>
                      <a:r>
                        <a:rPr lang="ru-RU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нарушения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Сумма нарушения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(тыс. руб.)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Доля в общем</a:t>
                      </a:r>
                      <a:r>
                        <a:rPr lang="ru-RU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объеме нарушений (%)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/>
                        <a:t>Неправомерное расходование бюджетных средств. не являющееся нецелевым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1223,2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  <a:endParaRPr lang="ru-RU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/>
                        <a:t>Неэффективное использование</a:t>
                      </a:r>
                      <a:r>
                        <a:rPr lang="ru-RU" sz="1800" b="1" baseline="0" dirty="0" smtClean="0"/>
                        <a:t> бюджетных средств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48995,5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92,6%</a:t>
                      </a:r>
                      <a:endParaRPr lang="ru-RU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/>
                        <a:t>Нарушения</a:t>
                      </a:r>
                      <a:r>
                        <a:rPr lang="ru-RU" sz="1800" b="1" baseline="0" dirty="0" smtClean="0"/>
                        <a:t> бюджетного учета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2522,0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4,8%</a:t>
                      </a:r>
                      <a:endParaRPr lang="ru-RU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/>
                        <a:t>Неэффективное использование муниципальной собственности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136,4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0,3%</a:t>
                      </a:r>
                      <a:endParaRPr lang="ru-RU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52877,1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4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Финансовые нарушения по видам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 descr="http://lib.znate.ru/pars_docs/refs/152/151395/151395_html_232dab95.pn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87" y="219594"/>
            <a:ext cx="864096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6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435</TotalTime>
  <Words>507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                       Дума Томского района  Счетная палата муниципального образования «Томский район»</vt:lpstr>
      <vt:lpstr>Принципы деятельности</vt:lpstr>
      <vt:lpstr>Объекты внешнего муниципального финансового контроля</vt:lpstr>
      <vt:lpstr>Организационная деятельность</vt:lpstr>
      <vt:lpstr>Контрольные мероприятия</vt:lpstr>
      <vt:lpstr>Экспертно-аналитические  мероприятия</vt:lpstr>
      <vt:lpstr>В результате проведения контрольных и  экспертно-аналитических мероприятий  проверками охвачено:</vt:lpstr>
      <vt:lpstr>Объем проверенных бюджетных  средств составил:</vt:lpstr>
      <vt:lpstr>Финансовые нарушения по видам</vt:lpstr>
      <vt:lpstr>Информационная деятельность</vt:lpstr>
      <vt:lpstr>Счетная палата заключила соглашения  о сотрудничестве и информационном  взаимодействии</vt:lpstr>
      <vt:lpstr>Задачи на 2018год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Дума Томского района  Счетная палата муниципального образования «Томский район»</dc:title>
  <dc:creator>User</dc:creator>
  <cp:lastModifiedBy>User</cp:lastModifiedBy>
  <cp:revision>25</cp:revision>
  <dcterms:created xsi:type="dcterms:W3CDTF">2018-02-05T09:34:06Z</dcterms:created>
  <dcterms:modified xsi:type="dcterms:W3CDTF">2018-02-21T03:17:53Z</dcterms:modified>
</cp:coreProperties>
</file>